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71" r:id="rId12"/>
    <p:sldId id="265" r:id="rId13"/>
    <p:sldId id="281" r:id="rId14"/>
    <p:sldId id="273" r:id="rId15"/>
    <p:sldId id="275" r:id="rId16"/>
    <p:sldId id="276" r:id="rId17"/>
    <p:sldId id="272" r:id="rId18"/>
    <p:sldId id="270" r:id="rId19"/>
    <p:sldId id="282" r:id="rId20"/>
    <p:sldId id="274" r:id="rId21"/>
    <p:sldId id="277" r:id="rId22"/>
    <p:sldId id="278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96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q.pressbooks.pub/statisticsforresearchstudents/chapter/moderation-assumptions/" TargetMode="External"/><Relationship Id="rId5" Type="http://schemas.openxmlformats.org/officeDocument/2006/relationships/hyperlink" Target="https://www.statisticssolutions.com/stepwise-regression-what-is-it-and-should-you-use-it/" TargetMode="External"/><Relationship Id="rId4" Type="http://schemas.openxmlformats.org/officeDocument/2006/relationships/hyperlink" Target="https://www.mlb.com/glossary/advanced-sta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237" y="2230641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583" y="3168136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41FA3D7-37B0-47AA-8B62-7F5DEAF6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EBCDD1C-9C99-4CD3-ADEE-39B6D869C6C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1/12/2024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Linear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mediator variable.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of the relationship between an independent variable and a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A337-E755-8343-0CBB-C1AA0852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1148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Pitchers</a:t>
            </a:r>
          </a:p>
          <a:p>
            <a:pPr lvl="1"/>
            <a:r>
              <a:rPr lang="en-US" dirty="0"/>
              <a:t>Stepwise Regression Effects</a:t>
            </a:r>
          </a:p>
          <a:p>
            <a:pPr lvl="2"/>
            <a:r>
              <a:rPr lang="en-US" dirty="0"/>
              <a:t>IP: Not Significant</a:t>
            </a:r>
          </a:p>
          <a:p>
            <a:pPr lvl="2"/>
            <a:r>
              <a:rPr lang="en-US" dirty="0"/>
              <a:t>Interpretation of coefficients (Significance Highest to Lowest):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WAR: For each additional win above replacement, the average salary is estimated to increase by approximately $2,310,227.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W: For each additional win, the average salary is estimated to increase by approximately $533,834.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WHIP: For each additional walks plus hits per inning pitched, the average salary is estimated to decrease by approximately $5,699,905.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Intercept: The average predicted AVG. SALARY when all other variables are zero is $15,901,686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ERA: For each additional earned run average, the average salary is estimated to increase by approximately $724,465.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AGE: For each additional year in age, the average salary is estimated to decrease by approximately $284,546.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SV: For each additional save, the average salary is estimated to increase by approximately $93,039.</a:t>
            </a:r>
          </a:p>
          <a:p>
            <a:pPr lvl="2"/>
            <a:r>
              <a:rPr lang="en-US" dirty="0"/>
              <a:t>The adjusted R-squared for this model indicates that the included variables collectively explain about 53.82% of the variability in AVG. SALARY</a:t>
            </a:r>
          </a:p>
          <a:p>
            <a:pPr lvl="1"/>
            <a:r>
              <a:rPr lang="en-US" dirty="0"/>
              <a:t>Mediation Analysis</a:t>
            </a:r>
          </a:p>
          <a:p>
            <a:pPr lvl="2"/>
            <a:r>
              <a:rPr lang="en-US" dirty="0"/>
              <a:t>. Approximately 30% of the effect is mediated through W</a:t>
            </a:r>
          </a:p>
          <a:p>
            <a:pPr lvl="1"/>
            <a:r>
              <a:rPr lang="en-US" dirty="0"/>
              <a:t>Moderation analysis</a:t>
            </a:r>
          </a:p>
          <a:p>
            <a:pPr lvl="2"/>
            <a:r>
              <a:rPr lang="en-US" dirty="0"/>
              <a:t>WHIP 49.98% and W 51.93% moderate the relationships between WAR and AVG. SALARY</a:t>
            </a:r>
          </a:p>
        </p:txBody>
      </p:sp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D82E-3FA4-868C-B562-2E2E54B4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BDE45-C400-6B66-BC7C-725F80A9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B6AC4-5D17-38B5-A718-40B6C50C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20" y="681730"/>
            <a:ext cx="8487718" cy="57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3F7B6332-51BE-15D7-CF8D-B2D3C2FD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25" y="0"/>
            <a:ext cx="68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7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5B57D-D751-F2CD-024F-BD2879B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94" y="0"/>
            <a:ext cx="1018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5BD496-DDBA-CE9F-7649-5910DC12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0"/>
            <a:ext cx="9862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green dots&#10;&#10;Description automatically generated">
            <a:extLst>
              <a:ext uri="{FF2B5EF4-FFF2-40B4-BE49-F238E27FC236}">
                <a16:creationId xmlns:a16="http://schemas.microsoft.com/office/drawing/2014/main" id="{26EB38EE-EF17-11BD-F3E1-7FD0B594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39" y="0"/>
            <a:ext cx="9862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EDC1-0BB2-2ED1-DF41-8A9CC053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114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Position Players</a:t>
            </a:r>
          </a:p>
          <a:p>
            <a:pPr lvl="1"/>
            <a:r>
              <a:rPr lang="en-US" dirty="0"/>
              <a:t>Stepwise Regression Effects</a:t>
            </a:r>
          </a:p>
          <a:p>
            <a:pPr lvl="2"/>
            <a:r>
              <a:rPr lang="en-US" dirty="0"/>
              <a:t>RBI, AVG, H: Not Significant</a:t>
            </a:r>
          </a:p>
          <a:p>
            <a:pPr lvl="2"/>
            <a:r>
              <a:rPr lang="en-US" dirty="0"/>
              <a:t>Interpretation of coefficients (Significance Highest to Lowest):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WAR: For each additional win above replacement, the average salary is estimated to increase by approximately $2,626,170.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HR: For each additional home run, the average salary is estimated to increase by approximately $213,328.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AGE: For each additional year in age, the average salary is estimated to decrease by approximately $351,559.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Intercept: The average predicted AVG. SALARY when all other variables are zero is $9,170,388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OPS: The coefficient for OPS is approximately $5,079,409. However, its p-value is 0.08250, which is above the common significance level of 0.05, suggesting that OPS may not be statistically significant in predicting AVG. SALARY in this model.</a:t>
            </a:r>
          </a:p>
          <a:p>
            <a:pPr lvl="2"/>
            <a:r>
              <a:rPr lang="en-US" dirty="0"/>
              <a:t>The adjusted R-squared for this model indicates that the included variables collectively explain about 64.57% of the variability in AVG. SALARY.</a:t>
            </a:r>
          </a:p>
          <a:p>
            <a:pPr lvl="1"/>
            <a:r>
              <a:rPr lang="en-US" dirty="0"/>
              <a:t>Mediation Analysis </a:t>
            </a:r>
          </a:p>
          <a:p>
            <a:pPr lvl="2"/>
            <a:r>
              <a:rPr lang="en-US" dirty="0"/>
              <a:t>24.8% of the effect is mediated through HR and 10.01% through OPS</a:t>
            </a:r>
          </a:p>
          <a:p>
            <a:pPr lvl="1"/>
            <a:r>
              <a:rPr lang="en-US" dirty="0"/>
              <a:t>Moderation Analysis</a:t>
            </a:r>
          </a:p>
          <a:p>
            <a:pPr lvl="2"/>
            <a:r>
              <a:rPr lang="en-US" dirty="0"/>
              <a:t>AGE 61.52% and OPS 60.61%  moderates the relationship between WAR and AVG. SALARY</a:t>
            </a:r>
          </a:p>
        </p:txBody>
      </p:sp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F642-4BB5-89D5-D051-447D6B9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65B6-AFAD-3D1D-F431-DA2A247B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Players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5EAE9-76A1-DFB5-897E-3EE87196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70" y="681730"/>
            <a:ext cx="8423710" cy="56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E80D9-2EBB-B60B-B4DA-853EABA2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87" y="0"/>
            <a:ext cx="6893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Hayden Ravert</a:t>
            </a:r>
          </a:p>
          <a:p>
            <a:r>
              <a:rPr lang="en-US" dirty="0"/>
              <a:t>B.S. Astrophysics From Towson University</a:t>
            </a:r>
          </a:p>
          <a:p>
            <a:r>
              <a:rPr lang="en-US" dirty="0"/>
              <a:t>10 years of Retail Management</a:t>
            </a:r>
          </a:p>
          <a:p>
            <a:r>
              <a:rPr lang="en-US" dirty="0"/>
              <a:t>A lifetime of watching and analyzing Baseball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2E6B6-FA5D-F93A-54CA-1FBFB3B2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70" y="0"/>
            <a:ext cx="995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64C24-2EE5-ABD4-8B71-3FE92F1D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65" y="0"/>
            <a:ext cx="9862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75E6F-EB99-091D-9720-BE1822DE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94"/>
          <a:stretch/>
        </p:blipFill>
        <p:spPr>
          <a:xfrm>
            <a:off x="712813" y="0"/>
            <a:ext cx="10766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332A-8B7F-72FC-811E-5EAFE51B6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1E8D9-A320-3A66-6A74-C34D6AF62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5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6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Which statistics should we use?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ERA – Earned Run Average</a:t>
            </a:r>
          </a:p>
          <a:p>
            <a:pPr lvl="2"/>
            <a:r>
              <a:rPr lang="en-US" dirty="0"/>
              <a:t>Number of Runs per nine innings (Lower Better)</a:t>
            </a:r>
          </a:p>
          <a:p>
            <a:pPr lvl="1"/>
            <a:r>
              <a:rPr lang="en-US" dirty="0"/>
              <a:t>WHIP – Walks and Hits per Inning</a:t>
            </a:r>
          </a:p>
          <a:p>
            <a:pPr lvl="2"/>
            <a:r>
              <a:rPr lang="en-US" dirty="0"/>
              <a:t>How well a pitcher keeps players off base (Lower Better)</a:t>
            </a:r>
          </a:p>
          <a:p>
            <a:pPr lvl="1"/>
            <a:r>
              <a:rPr lang="en-US" dirty="0"/>
              <a:t>-IP – Innings Pitched</a:t>
            </a:r>
          </a:p>
          <a:p>
            <a:pPr lvl="2"/>
            <a:r>
              <a:rPr lang="en-US" dirty="0"/>
              <a:t>Number of innings pitched over a season (Higher Better)</a:t>
            </a:r>
          </a:p>
          <a:p>
            <a:pPr lvl="1"/>
            <a:r>
              <a:rPr lang="en-US" dirty="0"/>
              <a:t>-W – Wins</a:t>
            </a:r>
          </a:p>
          <a:p>
            <a:pPr lvl="2"/>
            <a:r>
              <a:rPr lang="en-US" dirty="0"/>
              <a:t>Pitcher of record with a lead after five innings when starting or most effective relief pitcher (Higher Better)</a:t>
            </a:r>
          </a:p>
          <a:p>
            <a:pPr lvl="1"/>
            <a:r>
              <a:rPr lang="en-US" dirty="0"/>
              <a:t>-SV – Saves</a:t>
            </a:r>
          </a:p>
          <a:p>
            <a:pPr lvl="2"/>
            <a:r>
              <a:rPr lang="en-US" dirty="0"/>
              <a:t>Pitcher who gets the last three outs with a lead of no more that three runs (Higher Better)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H – Hits</a:t>
            </a:r>
          </a:p>
          <a:p>
            <a:pPr lvl="2"/>
            <a:r>
              <a:rPr lang="en-US" dirty="0"/>
              <a:t>When a player hits the ball in fair territory and reaches base (Higher Better)</a:t>
            </a:r>
          </a:p>
          <a:p>
            <a:pPr lvl="1"/>
            <a:r>
              <a:rPr lang="en-US" dirty="0"/>
              <a:t>RBI – Runs Batted In</a:t>
            </a:r>
          </a:p>
          <a:p>
            <a:pPr lvl="2"/>
            <a:r>
              <a:rPr lang="en-US" dirty="0"/>
              <a:t>When a player's plate appearance results in a run scored (Higher Better)</a:t>
            </a:r>
          </a:p>
          <a:p>
            <a:pPr lvl="1"/>
            <a:r>
              <a:rPr lang="en-US" dirty="0"/>
              <a:t>HR – Home Runs</a:t>
            </a:r>
          </a:p>
          <a:p>
            <a:pPr lvl="2"/>
            <a:r>
              <a:rPr lang="en-US" dirty="0"/>
              <a:t>When a player scores who hit the ball in fair territory (Higher Better)</a:t>
            </a:r>
          </a:p>
          <a:p>
            <a:pPr lvl="1"/>
            <a:r>
              <a:rPr lang="en-US" dirty="0"/>
              <a:t>AVG – Batting Average</a:t>
            </a:r>
          </a:p>
          <a:p>
            <a:pPr lvl="2"/>
            <a:r>
              <a:rPr lang="en-US" dirty="0"/>
              <a:t>Total Hits divided by Total At Bats (Higher Better)</a:t>
            </a:r>
          </a:p>
          <a:p>
            <a:pPr lvl="1"/>
            <a:r>
              <a:rPr lang="en-US" dirty="0"/>
              <a:t>OPS – On Base Percentage Plus Slugging</a:t>
            </a:r>
          </a:p>
          <a:p>
            <a:pPr lvl="2"/>
            <a:r>
              <a:rPr lang="en-US" dirty="0"/>
              <a:t>How well a hitter can reach base and how well he can hit for average and power (Higher Better)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pPr lvl="1"/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Player Id column</a:t>
            </a:r>
          </a:p>
          <a:p>
            <a:r>
              <a:rPr lang="en-US" dirty="0"/>
              <a:t>Split the data into Pitcher and Position Player</a:t>
            </a:r>
          </a:p>
          <a:p>
            <a:pPr lvl="1"/>
            <a:r>
              <a:rPr lang="en-US" dirty="0"/>
              <a:t>Created dummy variables to match positions to separate</a:t>
            </a:r>
          </a:p>
          <a:p>
            <a:r>
              <a:rPr lang="en-US" dirty="0"/>
              <a:t>Drop irrelevant columns</a:t>
            </a:r>
          </a:p>
          <a:p>
            <a:pPr lvl="1"/>
            <a:r>
              <a:rPr lang="en-US" dirty="0"/>
              <a:t>Position, Bats, Throws, From, To</a:t>
            </a:r>
          </a:p>
          <a:p>
            <a:r>
              <a:rPr lang="en-US" dirty="0"/>
              <a:t>Drop missing values or change to 0</a:t>
            </a:r>
          </a:p>
          <a:p>
            <a:r>
              <a:rPr lang="en-US" dirty="0"/>
              <a:t>Pitchers</a:t>
            </a:r>
          </a:p>
          <a:p>
            <a:pPr lvl="1"/>
            <a:r>
              <a:rPr lang="en-US" dirty="0"/>
              <a:t>Age, Average Salary, Innings Pitched, ERA, WHIP, Wins, Saves, WAR</a:t>
            </a:r>
          </a:p>
          <a:p>
            <a:pPr lvl="1"/>
            <a:r>
              <a:rPr lang="en-US" dirty="0"/>
              <a:t>Sample Size 331</a:t>
            </a:r>
          </a:p>
          <a:p>
            <a:r>
              <a:rPr lang="en-US" dirty="0"/>
              <a:t>Position Players</a:t>
            </a:r>
          </a:p>
          <a:p>
            <a:pPr lvl="1"/>
            <a:r>
              <a:rPr lang="en-US" dirty="0"/>
              <a:t>Age, Average Salary, Hits, RBI, HR, AVG, OPS, WAR</a:t>
            </a:r>
          </a:p>
          <a:p>
            <a:pPr lvl="1"/>
            <a:r>
              <a:rPr lang="en-US" dirty="0"/>
              <a:t>Sample Size 278</a:t>
            </a:r>
          </a:p>
        </p:txBody>
      </p:sp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1210</Words>
  <Application>Microsoft Office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Felix Titling</vt:lpstr>
      <vt:lpstr>Goudy Old Style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Gathering Data Methods</vt:lpstr>
      <vt:lpstr>Manipulating Data</vt:lpstr>
      <vt:lpstr>Result Methods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Results</vt:lpstr>
      <vt:lpstr>Results </vt:lpstr>
      <vt:lpstr>PowerPoint Presentation</vt:lpstr>
      <vt:lpstr>PowerPoint Presentation</vt:lpstr>
      <vt:lpstr>PowerPoint Presentation</vt:lpstr>
      <vt:lpstr>PowerPoint Presentation</vt:lpstr>
      <vt:lpstr>Summary</vt:lpstr>
      <vt:lpstr>Conclusions</vt:lpstr>
      <vt:lpstr>Questions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34</cp:revision>
  <dcterms:created xsi:type="dcterms:W3CDTF">2024-01-08T22:35:16Z</dcterms:created>
  <dcterms:modified xsi:type="dcterms:W3CDTF">2024-01-13T19:58:58Z</dcterms:modified>
</cp:coreProperties>
</file>